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14" r:id="rId2"/>
    <p:sldId id="307" r:id="rId3"/>
    <p:sldId id="315" r:id="rId4"/>
    <p:sldId id="309" r:id="rId5"/>
    <p:sldId id="313" r:id="rId6"/>
    <p:sldId id="279" r:id="rId7"/>
    <p:sldId id="306" r:id="rId8"/>
    <p:sldId id="281" r:id="rId9"/>
    <p:sldId id="280" r:id="rId10"/>
    <p:sldId id="282" r:id="rId11"/>
    <p:sldId id="283" r:id="rId12"/>
    <p:sldId id="284" r:id="rId13"/>
    <p:sldId id="303" r:id="rId14"/>
    <p:sldId id="308" r:id="rId15"/>
    <p:sldId id="305" r:id="rId16"/>
    <p:sldId id="310" r:id="rId17"/>
    <p:sldId id="312" r:id="rId18"/>
    <p:sldId id="311" r:id="rId19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6713"/>
    <a:srgbClr val="70FA50"/>
    <a:srgbClr val="FFFF00"/>
    <a:srgbClr val="000000"/>
    <a:srgbClr val="B3D3EA"/>
    <a:srgbClr val="78A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10" autoAdjust="0"/>
    <p:restoredTop sz="95596" autoAdjust="0"/>
  </p:normalViewPr>
  <p:slideViewPr>
    <p:cSldViewPr>
      <p:cViewPr varScale="1">
        <p:scale>
          <a:sx n="112" d="100"/>
          <a:sy n="112" d="100"/>
        </p:scale>
        <p:origin x="-172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xmlns="" id="{718EC5ED-A31F-4A3B-86E6-56C52257164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xmlns="" id="{0DB37F0E-3177-49A2-BC36-0B5437E2DF9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xmlns="" id="{A29E536A-6696-40D5-92D1-14CAFD982F4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5" name="Rectangle 5">
            <a:extLst>
              <a:ext uri="{FF2B5EF4-FFF2-40B4-BE49-F238E27FC236}">
                <a16:creationId xmlns:a16="http://schemas.microsoft.com/office/drawing/2014/main" xmlns="" id="{6C8584BA-7358-46FC-8C6A-73E3C86E7DB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26" name="Rectangle 6">
            <a:extLst>
              <a:ext uri="{FF2B5EF4-FFF2-40B4-BE49-F238E27FC236}">
                <a16:creationId xmlns:a16="http://schemas.microsoft.com/office/drawing/2014/main" xmlns="" id="{FC0B5F1F-8CDD-4609-8575-2EBD0747869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7" name="Rectangle 7">
            <a:extLst>
              <a:ext uri="{FF2B5EF4-FFF2-40B4-BE49-F238E27FC236}">
                <a16:creationId xmlns:a16="http://schemas.microsoft.com/office/drawing/2014/main" xmlns="" id="{C54AFA09-664F-484D-9809-B22DE8E6C8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45242AC-FDB4-43F0-BD89-B8055646B06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9157868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xmlns="" id="{692E2E8D-6CD4-4E4A-8309-08A087F720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660861A-7654-400B-ABEE-A18CD0A2933E}" type="slidenum">
              <a:rPr lang="en-US" altLang="ru-RU"/>
              <a:pPr algn="r" eaLnBrk="1" hangingPunct="1">
                <a:spcBef>
                  <a:spcPct val="0"/>
                </a:spcBef>
              </a:pPr>
              <a:t>5</a:t>
            </a:fld>
            <a:endParaRPr lang="en-US" altLang="ru-RU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xmlns="" id="{A911322B-52B8-4A60-A227-E29E5F819D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xmlns="" id="{76D0DE88-E801-454A-AC1F-EDBD44D084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xmlns="" id="{C67B4AFC-8ADE-4B5C-B4C0-3119CD936F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90F9A30-B108-41F0-8E88-984AF0C06503}" type="slidenum">
              <a:rPr lang="en-US" altLang="ru-RU"/>
              <a:pPr algn="r" eaLnBrk="1" hangingPunct="1">
                <a:spcBef>
                  <a:spcPct val="0"/>
                </a:spcBef>
              </a:pPr>
              <a:t>6</a:t>
            </a:fld>
            <a:endParaRPr lang="en-US" altLang="ru-RU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xmlns="" id="{E646C216-B5B8-499C-9A65-40C6FCBD56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xmlns="" id="{B7AD0842-B21C-4C96-A357-27A934493B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xmlns="" id="{DA65859E-4A6B-43CE-A8AF-BB15F87A02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7E26C88-4698-42EE-8C5A-2AD631D223ED}" type="slidenum">
              <a:rPr lang="en-US" altLang="ru-RU"/>
              <a:pPr algn="r" eaLnBrk="1" hangingPunct="1">
                <a:spcBef>
                  <a:spcPct val="0"/>
                </a:spcBef>
              </a:pPr>
              <a:t>7</a:t>
            </a:fld>
            <a:endParaRPr lang="en-US" altLang="ru-RU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xmlns="" id="{08F365DE-8880-4CEC-AE5E-B13263A4DB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xmlns="" id="{EA37F603-4BB1-469C-8B79-F5A573EA08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xmlns="" id="{3A2D6598-E71A-469C-AD1C-893690A7FF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F61A693-8AE6-4681-B38C-704B150EC56E}" type="slidenum">
              <a:rPr lang="en-US" altLang="ru-RU"/>
              <a:pPr algn="r" eaLnBrk="1" hangingPunct="1">
                <a:spcBef>
                  <a:spcPct val="0"/>
                </a:spcBef>
              </a:pPr>
              <a:t>8</a:t>
            </a:fld>
            <a:endParaRPr lang="en-US" altLang="ru-RU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xmlns="" id="{61F023BB-C97D-48F9-85CB-FA1F536285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xmlns="" id="{32305052-1892-468E-B61B-47E76D8272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xmlns="" id="{08933AC1-97A7-4313-98F4-45B44EB47A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E3803B0-CD6B-4871-8F88-1CDC7D2C1FC0}" type="slidenum">
              <a:rPr lang="en-US" altLang="ru-RU"/>
              <a:pPr algn="r" eaLnBrk="1" hangingPunct="1">
                <a:spcBef>
                  <a:spcPct val="0"/>
                </a:spcBef>
              </a:pPr>
              <a:t>9</a:t>
            </a:fld>
            <a:endParaRPr lang="en-US" altLang="ru-RU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xmlns="" id="{F13099F7-ADAC-42A4-ACA5-73851C5968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xmlns="" id="{3D3ED4CF-F6C8-4D2C-9094-B447DD3E25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xmlns="" id="{FD3CFBDE-3012-4178-BE32-63FFC4D386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28152CD-F8D3-415C-A0C7-DE14A08A9476}" type="slidenum">
              <a:rPr lang="en-US" altLang="ru-RU"/>
              <a:pPr algn="r" eaLnBrk="1" hangingPunct="1">
                <a:spcBef>
                  <a:spcPct val="0"/>
                </a:spcBef>
              </a:pPr>
              <a:t>10</a:t>
            </a:fld>
            <a:endParaRPr lang="en-US" altLang="ru-RU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xmlns="" id="{51ABDB0B-27DC-434B-B049-3AD9A28B7E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xmlns="" id="{5DB8B30F-2895-4258-B8CE-05C6C8C29E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xmlns="" id="{6F529517-26A5-49CC-88BF-30C02CC8D4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1CABEC1-B4B0-45D9-9129-DEADDF6B21C9}" type="slidenum">
              <a:rPr lang="en-US" altLang="ru-RU"/>
              <a:pPr algn="r" eaLnBrk="1" hangingPunct="1">
                <a:spcBef>
                  <a:spcPct val="0"/>
                </a:spcBef>
              </a:pPr>
              <a:t>11</a:t>
            </a:fld>
            <a:endParaRPr lang="en-US" altLang="ru-RU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xmlns="" id="{4EA4C8F6-CA91-4F3C-8403-A4066C15B7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xmlns="" id="{4854F6E4-9753-4024-8188-DCDB94B70F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xmlns="" id="{B021336B-CD27-4A25-9B1D-E90C3536D3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3A6119C-C7C9-41EA-95F5-2FA1987ED220}" type="slidenum">
              <a:rPr lang="en-US" altLang="ru-RU"/>
              <a:pPr algn="r" eaLnBrk="1" hangingPunct="1">
                <a:spcBef>
                  <a:spcPct val="0"/>
                </a:spcBef>
              </a:pPr>
              <a:t>12</a:t>
            </a:fld>
            <a:endParaRPr lang="en-US" altLang="ru-RU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xmlns="" id="{FF5A90B5-5737-485D-B213-F0BA5E9902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xmlns="" id="{252B01C7-5B8C-48C6-BDBF-ACE06C6F68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4648200"/>
            <a:ext cx="3124200" cy="704850"/>
          </a:xfrm>
        </p:spPr>
        <p:txBody>
          <a:bodyPr/>
          <a:lstStyle>
            <a:lvl1pPr algn="ct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5578475"/>
            <a:ext cx="3124200" cy="441325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48839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982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943600" y="350838"/>
            <a:ext cx="1828800" cy="55165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50838"/>
            <a:ext cx="5334000" cy="55165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094542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67489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10388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3581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91000" y="1295400"/>
            <a:ext cx="3581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76500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21026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965178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3941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457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30483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87AC8C9D-CFC4-4F6F-B97E-2B2F8C9836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50838"/>
            <a:ext cx="73152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A348F40B-9927-4551-BA1B-3FB906AEE5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7315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Click to edit Master text styles</a:t>
            </a:r>
          </a:p>
          <a:p>
            <a:pPr lvl="1"/>
            <a:r>
              <a:rPr lang="en-US" altLang="ru-RU"/>
              <a:t>Second level</a:t>
            </a:r>
          </a:p>
          <a:p>
            <a:pPr lvl="2"/>
            <a:r>
              <a:rPr lang="en-US" altLang="ru-RU"/>
              <a:t>Third level</a:t>
            </a:r>
          </a:p>
          <a:p>
            <a:pPr lvl="3"/>
            <a:r>
              <a:rPr lang="en-US" altLang="ru-RU"/>
              <a:t>Fourth level</a:t>
            </a:r>
          </a:p>
          <a:p>
            <a:pPr lvl="4"/>
            <a:r>
              <a:rPr lang="en-US" altLang="ru-RU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00" y="152400"/>
            <a:ext cx="89154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800" dirty="0"/>
              <a:t>Виртуальный конкурс  «Лучшие практики наставничества». </a:t>
            </a:r>
          </a:p>
          <a:p>
            <a:r>
              <a:rPr lang="ru-RU" sz="1800" dirty="0"/>
              <a:t>Номинация «Командный дух»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1371600"/>
            <a:ext cx="8001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/>
              <a:t>Конкурсная работа: «Проект «Метаморфозы» - маленький шаг для формирования педагогического тандема и развитие профессиональных компетенций каждого </a:t>
            </a:r>
            <a:r>
              <a:rPr lang="ru-RU" sz="2800" b="1" i="1" dirty="0" smtClean="0"/>
              <a:t>педагога»</a:t>
            </a:r>
            <a:endParaRPr lang="ru-RU" sz="2800" b="1" i="1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13F29DBC-ABE9-4AD7-9EDA-F7284A17FF6A}"/>
              </a:ext>
            </a:extLst>
          </p:cNvPr>
          <p:cNvSpPr/>
          <p:nvPr/>
        </p:nvSpPr>
        <p:spPr>
          <a:xfrm>
            <a:off x="103909" y="3620702"/>
            <a:ext cx="5181600" cy="224676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>
              <a:defRPr/>
            </a:pPr>
            <a:endParaRPr lang="ru-RU" sz="2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charset="0"/>
            </a:endParaRPr>
          </a:p>
          <a:p>
            <a:pPr algn="l">
              <a:defRPr/>
            </a:pPr>
            <a:r>
              <a:rPr lang="ru-RU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</a:rPr>
              <a:t>Выполнили:</a:t>
            </a:r>
          </a:p>
          <a:p>
            <a:pPr algn="l">
              <a:defRPr/>
            </a:pPr>
            <a:r>
              <a:rPr lang="ru-RU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</a:rPr>
              <a:t>Елена Павловна Дудина</a:t>
            </a:r>
          </a:p>
          <a:p>
            <a:pPr algn="l">
              <a:defRPr/>
            </a:pPr>
            <a:r>
              <a:rPr lang="ru-RU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</a:rPr>
              <a:t>Анастасия </a:t>
            </a:r>
            <a:r>
              <a:rPr lang="ru-RU" sz="20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</a:rPr>
              <a:t>Фаилевна</a:t>
            </a:r>
            <a:r>
              <a:rPr lang="ru-RU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</a:rPr>
              <a:t> </a:t>
            </a:r>
            <a:r>
              <a:rPr lang="ru-RU" sz="20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</a:rPr>
              <a:t>Шургая</a:t>
            </a:r>
            <a:endParaRPr lang="ru-RU" sz="2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charset="0"/>
            </a:endParaRPr>
          </a:p>
          <a:p>
            <a:pPr algn="l">
              <a:defRPr/>
            </a:pPr>
            <a:r>
              <a:rPr lang="ru-RU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</a:rPr>
              <a:t> </a:t>
            </a:r>
          </a:p>
          <a:p>
            <a:pPr algn="l">
              <a:defRPr/>
            </a:pPr>
            <a:endParaRPr lang="ru-RU" sz="2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charset="0"/>
            </a:endParaRPr>
          </a:p>
          <a:p>
            <a:pPr algn="l">
              <a:defRPr/>
            </a:pPr>
            <a:endParaRPr lang="ru-RU" sz="2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D56DB1A-222C-4F45-8B72-DDF93BCFABFE}"/>
              </a:ext>
            </a:extLst>
          </p:cNvPr>
          <p:cNvSpPr txBox="1"/>
          <p:nvPr/>
        </p:nvSpPr>
        <p:spPr>
          <a:xfrm>
            <a:off x="2694709" y="5491846"/>
            <a:ext cx="46015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defRPr/>
            </a:pPr>
            <a:r>
              <a:rPr lang="ru-RU" sz="1600" b="1" spc="150" dirty="0">
                <a:ln w="11430"/>
                <a:solidFill>
                  <a:srgbClr val="09671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МАОУ «СОШ №44» г. Перми </a:t>
            </a:r>
          </a:p>
          <a:p>
            <a:pPr algn="r">
              <a:defRPr/>
            </a:pPr>
            <a:r>
              <a:rPr lang="ru-RU" sz="1600" b="1" spc="150" dirty="0">
                <a:ln w="11430"/>
                <a:solidFill>
                  <a:srgbClr val="09671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структурное подразделение детский сад </a:t>
            </a:r>
          </a:p>
          <a:p>
            <a:pPr algn="r">
              <a:defRPr/>
            </a:pPr>
            <a:r>
              <a:rPr lang="ru-RU" sz="1600" b="1" spc="150" dirty="0">
                <a:ln w="11430"/>
                <a:solidFill>
                  <a:srgbClr val="09671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«Школа Рыцарей и Принцесс»</a:t>
            </a:r>
            <a:endParaRPr lang="ru-RU" dirty="0">
              <a:solidFill>
                <a:srgbClr val="09671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7" t="6204" r="10662" b="6296"/>
          <a:stretch/>
        </p:blipFill>
        <p:spPr bwMode="auto">
          <a:xfrm>
            <a:off x="7439025" y="4893164"/>
            <a:ext cx="1524000" cy="186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1871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>
            <a:extLst>
              <a:ext uri="{FF2B5EF4-FFF2-40B4-BE49-F238E27FC236}">
                <a16:creationId xmlns:a16="http://schemas.microsoft.com/office/drawing/2014/main" xmlns="" id="{DB3E6F3E-7C21-4312-A538-DE69BA2098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609600"/>
            <a:ext cx="6934200" cy="42672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   </a:t>
            </a:r>
            <a:r>
              <a:rPr lang="ru-RU" sz="2800" i="1" dirty="0">
                <a:solidFill>
                  <a:schemeClr val="bg2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Чтобы сохранить дом и окружающую среду чистыми и красивыми, необходимо правильно распоряжаться теми вещами, которые становятся ненужными. Иногда таким вещам можно найти применение.</a:t>
            </a:r>
            <a:endParaRPr lang="en-US" altLang="ru-RU" sz="2800" i="1" dirty="0">
              <a:solidFill>
                <a:schemeClr val="bg2">
                  <a:lumMod val="75000"/>
                  <a:lumOff val="25000"/>
                </a:schemeClr>
              </a:solidFill>
              <a:latin typeface="Arial Black" panose="020B0A04020102020204" pitchFamily="34" charset="0"/>
              <a:cs typeface="Times New Roman" pitchFamily="18" charset="0"/>
            </a:endParaRPr>
          </a:p>
        </p:txBody>
      </p:sp>
      <p:sp>
        <p:nvSpPr>
          <p:cNvPr id="2" name="Стрелка вправо 1">
            <a:extLst>
              <a:ext uri="{FF2B5EF4-FFF2-40B4-BE49-F238E27FC236}">
                <a16:creationId xmlns:a16="http://schemas.microsoft.com/office/drawing/2014/main" xmlns="" id="{B23B79A6-AF8C-4D52-BD90-7A106681EF80}"/>
              </a:ext>
            </a:extLst>
          </p:cNvPr>
          <p:cNvSpPr/>
          <p:nvPr/>
        </p:nvSpPr>
        <p:spPr bwMode="auto">
          <a:xfrm>
            <a:off x="152400" y="2667000"/>
            <a:ext cx="1981200" cy="1219200"/>
          </a:xfrm>
          <a:prstGeom prst="rightArrow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76200" cap="flat" cmpd="dbl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b="1" i="1" dirty="0">
                <a:solidFill>
                  <a:schemeClr val="bg2">
                    <a:lumMod val="90000"/>
                    <a:lumOff val="10000"/>
                  </a:schemeClr>
                </a:solidFill>
                <a:latin typeface="Arial Black" panose="020B0A04020102020204" pitchFamily="34" charset="0"/>
              </a:rPr>
              <a:t>Гипотеза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>
            <a:extLst>
              <a:ext uri="{FF2B5EF4-FFF2-40B4-BE49-F238E27FC236}">
                <a16:creationId xmlns:a16="http://schemas.microsoft.com/office/drawing/2014/main" xmlns="" id="{D5C7754C-9EA7-4E09-8A8C-8518899BA8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895600" y="0"/>
            <a:ext cx="5791200" cy="3962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alt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ru-RU" altLang="ru-RU" sz="2800" b="1" i="1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уровня экологической воспитанности;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ru-RU" altLang="ru-RU" sz="2800" b="1" i="1" dirty="0">
              <a:solidFill>
                <a:schemeClr val="bg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ru-RU" altLang="ru-RU" sz="2800" b="1" i="1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уровня знаний детей о вторичном использовании бытового мусора и его переработке;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ru-RU" altLang="ru-RU" sz="2800" b="1" i="1" dirty="0">
              <a:solidFill>
                <a:schemeClr val="bg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ru-RU" altLang="ru-RU" sz="2800" b="1" i="1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семейные творческие проекты – поделки;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endParaRPr lang="ru-RU" altLang="ru-RU" sz="2800" b="1" i="1" dirty="0">
              <a:solidFill>
                <a:schemeClr val="bg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ru-RU" altLang="ru-RU" sz="2800" b="1" i="1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выставка семейного и группового творчества</a:t>
            </a:r>
          </a:p>
        </p:txBody>
      </p:sp>
      <p:sp>
        <p:nvSpPr>
          <p:cNvPr id="2" name="Стрелка вправо 1">
            <a:extLst>
              <a:ext uri="{FF2B5EF4-FFF2-40B4-BE49-F238E27FC236}">
                <a16:creationId xmlns:a16="http://schemas.microsoft.com/office/drawing/2014/main" xmlns="" id="{8304EC56-7421-4BD3-923F-4D76A1FC0E56}"/>
              </a:ext>
            </a:extLst>
          </p:cNvPr>
          <p:cNvSpPr/>
          <p:nvPr/>
        </p:nvSpPr>
        <p:spPr bwMode="auto">
          <a:xfrm>
            <a:off x="-8467" y="2133600"/>
            <a:ext cx="2895600" cy="1676400"/>
          </a:xfrm>
          <a:prstGeom prst="rightArrow">
            <a:avLst>
              <a:gd name="adj1" fmla="val 50000"/>
              <a:gd name="adj2" fmla="val 32386"/>
            </a:avLst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76200" cap="flat" cmpd="dbl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000" b="1" i="1" dirty="0">
                <a:solidFill>
                  <a:schemeClr val="bg2">
                    <a:lumMod val="90000"/>
                    <a:lumOff val="10000"/>
                  </a:schemeClr>
                </a:solidFill>
                <a:latin typeface="Arial Black" panose="020B0A04020102020204" pitchFamily="34" charset="0"/>
              </a:rPr>
              <a:t>Ожидаемые </a:t>
            </a:r>
          </a:p>
          <a:p>
            <a:pPr>
              <a:defRPr/>
            </a:pPr>
            <a:r>
              <a:rPr lang="ru-RU" sz="2000" b="1" i="1" dirty="0">
                <a:solidFill>
                  <a:schemeClr val="bg2">
                    <a:lumMod val="90000"/>
                    <a:lumOff val="10000"/>
                  </a:schemeClr>
                </a:solidFill>
                <a:latin typeface="Arial Black" panose="020B0A04020102020204" pitchFamily="34" charset="0"/>
              </a:rPr>
              <a:t>результаты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3">
            <a:extLst>
              <a:ext uri="{FF2B5EF4-FFF2-40B4-BE49-F238E27FC236}">
                <a16:creationId xmlns:a16="http://schemas.microsoft.com/office/drawing/2014/main" xmlns="" id="{11A12833-B77B-4C26-BDA0-CB920CF456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7620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Microsoft Sans Serif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Microsoft Sans Serif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Microsoft Sans Serif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Microsoft Sans Serif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Microsoft Sans Serif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Microsoft Sans Serif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Microsoft Sans Serif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Microsoft Sans Serif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Microsoft Sans Serif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1940A6EA-D9E2-4A41-A2B8-C71E32E23F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8558244"/>
              </p:ext>
            </p:extLst>
          </p:nvPr>
        </p:nvGraphicFramePr>
        <p:xfrm>
          <a:off x="1752600" y="381000"/>
          <a:ext cx="7315200" cy="6366970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47761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061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642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0645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23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9671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Форма работы</a:t>
                      </a:r>
                      <a:endParaRPr lang="ru-RU" sz="1200" dirty="0">
                        <a:solidFill>
                          <a:srgbClr val="096713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2321" marR="523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9671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Участники</a:t>
                      </a:r>
                      <a:endParaRPr lang="ru-RU" sz="1200" dirty="0">
                        <a:solidFill>
                          <a:srgbClr val="096713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2321" marR="52321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9671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Ответственный</a:t>
                      </a:r>
                      <a:endParaRPr lang="ru-RU" sz="1200" b="1" dirty="0">
                        <a:solidFill>
                          <a:srgbClr val="096713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267" marR="7267" marT="7268" marB="7268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7267" marR="7267" marT="7267" marB="7267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6729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9671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Подготовительный этап</a:t>
                      </a:r>
                      <a:endParaRPr lang="ru-RU" sz="1200" b="1" dirty="0">
                        <a:solidFill>
                          <a:srgbClr val="096713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2321" marR="5232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9472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b="1" dirty="0">
                          <a:solidFill>
                            <a:srgbClr val="09671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Подбор художественной литературы: «Нет места мусору», «Сказка про хранилище – </a:t>
                      </a:r>
                      <a:r>
                        <a:rPr lang="ru-RU" sz="1200" b="1" dirty="0" err="1">
                          <a:solidFill>
                            <a:srgbClr val="09671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окаянище</a:t>
                      </a:r>
                      <a:r>
                        <a:rPr lang="ru-RU" sz="1200" b="1" dirty="0">
                          <a:solidFill>
                            <a:srgbClr val="09671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», «Сказка про то, как Чистота Мусор победила»;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b="1" dirty="0">
                          <a:solidFill>
                            <a:srgbClr val="09671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подбор иллюстраций на темы: «Разновидность мусора», «Мусор вокруг нас»; «Какие поделки можно сделать из мусора»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b="1" dirty="0">
                          <a:solidFill>
                            <a:srgbClr val="09671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сбор ненужных вещей в группе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b="1" dirty="0">
                          <a:solidFill>
                            <a:srgbClr val="09671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Вовлечение родителей в творческий процесс работы с детьми, укрепление заинтересованности в сотрудничестве с детским садом (социальные сети).</a:t>
                      </a:r>
                      <a:endParaRPr lang="ru-RU" sz="1200" b="1" dirty="0">
                        <a:solidFill>
                          <a:srgbClr val="096713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2321" marR="52321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9671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Дети, воспитатели</a:t>
                      </a:r>
                      <a:endParaRPr lang="ru-RU" sz="1200" b="1" dirty="0">
                        <a:solidFill>
                          <a:srgbClr val="096713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2321" marR="5232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09671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Е. П. Дудина </a:t>
                      </a:r>
                    </a:p>
                    <a:p>
                      <a:r>
                        <a:rPr lang="ru-RU" sz="1200" b="1" dirty="0">
                          <a:solidFill>
                            <a:srgbClr val="09671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А. Ф. </a:t>
                      </a:r>
                      <a:r>
                        <a:rPr lang="ru-RU" sz="1200" b="1" dirty="0" err="1">
                          <a:solidFill>
                            <a:srgbClr val="09671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Шургая</a:t>
                      </a:r>
                      <a:endParaRPr lang="ru-RU" sz="1200" b="1" dirty="0">
                        <a:solidFill>
                          <a:srgbClr val="09671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1200" b="1" dirty="0">
                        <a:solidFill>
                          <a:srgbClr val="09671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1200" b="1" dirty="0">
                        <a:solidFill>
                          <a:srgbClr val="09671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200" b="1" dirty="0">
                          <a:solidFill>
                            <a:srgbClr val="09671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А.Ф. </a:t>
                      </a:r>
                      <a:r>
                        <a:rPr lang="ru-RU" sz="1200" b="1" dirty="0" err="1">
                          <a:solidFill>
                            <a:srgbClr val="09671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Шургая</a:t>
                      </a:r>
                      <a:endParaRPr lang="ru-RU" sz="1200" b="1" dirty="0">
                        <a:solidFill>
                          <a:srgbClr val="09671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1200" b="1" dirty="0">
                        <a:solidFill>
                          <a:srgbClr val="09671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1200" b="1" dirty="0">
                        <a:solidFill>
                          <a:srgbClr val="09671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1200" b="1" dirty="0">
                        <a:solidFill>
                          <a:srgbClr val="09671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200" b="1" dirty="0">
                          <a:solidFill>
                            <a:srgbClr val="09671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Е.П.</a:t>
                      </a:r>
                      <a:r>
                        <a:rPr lang="ru-RU" sz="1200" b="1" baseline="0" dirty="0">
                          <a:solidFill>
                            <a:srgbClr val="09671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Дудина</a:t>
                      </a:r>
                      <a:endParaRPr lang="ru-RU" sz="1200" b="1" dirty="0">
                        <a:solidFill>
                          <a:srgbClr val="09671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67" marR="7267" marT="7268" marB="7268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6138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9671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Основной этап</a:t>
                      </a:r>
                      <a:endParaRPr lang="ru-RU" sz="1200" b="1" dirty="0">
                        <a:solidFill>
                          <a:srgbClr val="096713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2321" marR="5232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6051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b="1" dirty="0">
                          <a:solidFill>
                            <a:srgbClr val="09671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Дидактический круг «Беседа о мусоре, и о том, что можно сделать, чтобы мусора стало меньше»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b="1" dirty="0">
                          <a:solidFill>
                            <a:srgbClr val="09671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Дидактический круг «Что такое метаморфозы?!»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b="1" dirty="0">
                          <a:solidFill>
                            <a:srgbClr val="09671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Чтение художественной литературы «Нет места мусору»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b="1" dirty="0">
                          <a:solidFill>
                            <a:srgbClr val="09671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Рассматривание и обсуждение иллюстраций «Мусор вокруг нас»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b="1" dirty="0">
                          <a:solidFill>
                            <a:srgbClr val="09671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Художественное творчество (совместная деятельность) «Вторая жизнь ненужным</a:t>
                      </a:r>
                      <a:r>
                        <a:rPr lang="ru-RU" sz="1200" b="1" baseline="0" dirty="0">
                          <a:solidFill>
                            <a:srgbClr val="09671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вещам</a:t>
                      </a:r>
                      <a:r>
                        <a:rPr lang="ru-RU" sz="1200" b="1" dirty="0">
                          <a:solidFill>
                            <a:srgbClr val="09671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b="1" dirty="0">
                          <a:solidFill>
                            <a:srgbClr val="09671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Взаимодействие с семьями воспитанников: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9671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Изготовление поделок по теме «Миллионы идей из ненужных вещей» .</a:t>
                      </a:r>
                    </a:p>
                    <a:p>
                      <a:pPr marL="17145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b="1" dirty="0">
                          <a:solidFill>
                            <a:srgbClr val="09671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Оформление выставки в группе.</a:t>
                      </a:r>
                      <a:endParaRPr lang="ru-RU" sz="1200" b="1" dirty="0">
                        <a:solidFill>
                          <a:srgbClr val="096713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2321" marR="52321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9671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Дети, воспитатели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9671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9671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9671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9671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9671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Дети, воспитатели, родители</a:t>
                      </a:r>
                      <a:endParaRPr lang="ru-RU" sz="1200" b="1" dirty="0">
                        <a:solidFill>
                          <a:srgbClr val="096713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2321" marR="5232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baseline="0" dirty="0">
                        <a:solidFill>
                          <a:srgbClr val="09671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baseline="0" dirty="0">
                        <a:solidFill>
                          <a:srgbClr val="09671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baseline="0" dirty="0">
                          <a:solidFill>
                            <a:srgbClr val="09671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Е.П. Дудина</a:t>
                      </a:r>
                      <a:endParaRPr lang="ru-RU" sz="1200" b="1" dirty="0">
                        <a:solidFill>
                          <a:srgbClr val="09671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9671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9671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9671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9671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9671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А.Ф. </a:t>
                      </a:r>
                      <a:r>
                        <a:rPr lang="ru-RU" sz="1200" b="1" dirty="0" err="1">
                          <a:solidFill>
                            <a:srgbClr val="09671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Шургая</a:t>
                      </a:r>
                      <a:endParaRPr lang="ru-RU" sz="1200" b="1" dirty="0">
                        <a:solidFill>
                          <a:srgbClr val="096713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267" marR="7267" marT="7268" marB="7268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6138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9671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Заключительный этап</a:t>
                      </a:r>
                      <a:endParaRPr lang="ru-RU" sz="1200" b="1" dirty="0">
                        <a:solidFill>
                          <a:srgbClr val="096713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2321" marR="5232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4787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b="1" dirty="0">
                          <a:solidFill>
                            <a:srgbClr val="09671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Выставка творческих работ детей.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b="1" dirty="0">
                          <a:solidFill>
                            <a:srgbClr val="09671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Выставка семейных творческих проектов. 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b="1" dirty="0">
                          <a:solidFill>
                            <a:srgbClr val="09671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Фотоотчет выставки творческих работ.</a:t>
                      </a:r>
                      <a:endParaRPr lang="ru-RU" sz="1200" b="1" dirty="0">
                        <a:solidFill>
                          <a:srgbClr val="096713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2321" marR="52321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9671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Дети, воспитатели, родители.</a:t>
                      </a:r>
                      <a:endParaRPr lang="ru-RU" sz="1200" b="1" dirty="0">
                        <a:solidFill>
                          <a:srgbClr val="096713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2321" marR="5232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1" dirty="0">
                        <a:solidFill>
                          <a:srgbClr val="09671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67" marR="7267" marT="7268" marB="7268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8" name="Стрелка вправо 7">
            <a:extLst>
              <a:ext uri="{FF2B5EF4-FFF2-40B4-BE49-F238E27FC236}">
                <a16:creationId xmlns:a16="http://schemas.microsoft.com/office/drawing/2014/main" xmlns="" id="{2B007731-B51F-4A1E-B017-E2785BB71E18}"/>
              </a:ext>
            </a:extLst>
          </p:cNvPr>
          <p:cNvSpPr/>
          <p:nvPr/>
        </p:nvSpPr>
        <p:spPr bwMode="auto">
          <a:xfrm>
            <a:off x="0" y="2057400"/>
            <a:ext cx="1905000" cy="2209800"/>
          </a:xfrm>
          <a:prstGeom prst="rightArrow">
            <a:avLst>
              <a:gd name="adj1" fmla="val 50000"/>
              <a:gd name="adj2" fmla="val 22648"/>
            </a:avLst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76200" cap="flat" cmpd="dbl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1800" b="1" i="1" dirty="0">
                <a:solidFill>
                  <a:srgbClr val="096713"/>
                </a:solidFill>
                <a:latin typeface="Arial Black" panose="020B0A04020102020204" pitchFamily="34" charset="0"/>
              </a:rPr>
              <a:t>План </a:t>
            </a:r>
          </a:p>
          <a:p>
            <a:pPr>
              <a:defRPr/>
            </a:pPr>
            <a:r>
              <a:rPr lang="ru-RU" sz="1800" b="1" i="1" dirty="0">
                <a:solidFill>
                  <a:srgbClr val="096713"/>
                </a:solidFill>
                <a:latin typeface="Arial Black" panose="020B0A04020102020204" pitchFamily="34" charset="0"/>
              </a:rPr>
              <a:t>реализации </a:t>
            </a:r>
          </a:p>
          <a:p>
            <a:pPr>
              <a:defRPr/>
            </a:pPr>
            <a:r>
              <a:rPr lang="ru-RU" sz="1800" b="1" i="1" dirty="0">
                <a:solidFill>
                  <a:srgbClr val="096713"/>
                </a:solidFill>
                <a:latin typeface="Arial Black" panose="020B0A04020102020204" pitchFamily="34" charset="0"/>
              </a:rPr>
              <a:t>проекта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2288">
              <a:srgbClr val="7AFA5D"/>
            </a:gs>
            <a:gs pos="100000">
              <a:schemeClr val="bg2">
                <a:lumMod val="10000"/>
                <a:lumOff val="9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7" descr="C:\Users\Roma\Desktop\1.JPG">
            <a:extLst>
              <a:ext uri="{FF2B5EF4-FFF2-40B4-BE49-F238E27FC236}">
                <a16:creationId xmlns:a16="http://schemas.microsoft.com/office/drawing/2014/main" xmlns="" id="{47CFE207-79D8-4641-BE00-45EEE9E7D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59" b="21631"/>
          <a:stretch>
            <a:fillRect/>
          </a:stretch>
        </p:blipFill>
        <p:spPr bwMode="auto">
          <a:xfrm>
            <a:off x="3962400" y="4029075"/>
            <a:ext cx="5035339" cy="26626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Рисунок 6" descr="C:\Users\Roma\Desktop\ф.JPG">
            <a:extLst>
              <a:ext uri="{FF2B5EF4-FFF2-40B4-BE49-F238E27FC236}">
                <a16:creationId xmlns:a16="http://schemas.microsoft.com/office/drawing/2014/main" xmlns="" id="{9AAB9EB7-8D7A-445D-8678-EFA55E0D8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07"/>
          <a:stretch>
            <a:fillRect/>
          </a:stretch>
        </p:blipFill>
        <p:spPr bwMode="auto">
          <a:xfrm>
            <a:off x="155575" y="1057170"/>
            <a:ext cx="5110542" cy="27600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трелка вверх 7">
            <a:extLst>
              <a:ext uri="{FF2B5EF4-FFF2-40B4-BE49-F238E27FC236}">
                <a16:creationId xmlns:a16="http://schemas.microsoft.com/office/drawing/2014/main" xmlns="" id="{257851D1-AC0D-448E-9559-5BAB7DB8655B}"/>
              </a:ext>
            </a:extLst>
          </p:cNvPr>
          <p:cNvSpPr/>
          <p:nvPr/>
        </p:nvSpPr>
        <p:spPr bwMode="auto">
          <a:xfrm>
            <a:off x="152400" y="4419600"/>
            <a:ext cx="3657600" cy="1504950"/>
          </a:xfrm>
          <a:prstGeom prst="upArrow">
            <a:avLst>
              <a:gd name="adj1" fmla="val 63939"/>
              <a:gd name="adj2" fmla="val 47914"/>
            </a:avLst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57150" cap="flat" cmpd="dbl" algn="ctr">
            <a:solidFill>
              <a:srgbClr val="0967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ru-RU" b="1" dirty="0">
              <a:latin typeface="Arial" charset="0"/>
            </a:endParaRPr>
          </a:p>
          <a:p>
            <a:pPr>
              <a:defRPr/>
            </a:pPr>
            <a:r>
              <a:rPr lang="ru-RU" sz="2000" i="1" dirty="0">
                <a:solidFill>
                  <a:schemeClr val="bg2">
                    <a:lumMod val="90000"/>
                    <a:lumOff val="10000"/>
                  </a:schemeClr>
                </a:solidFill>
                <a:latin typeface="Arial Black" panose="020B0A04020102020204" pitchFamily="34" charset="0"/>
              </a:rPr>
              <a:t>Выставка </a:t>
            </a:r>
          </a:p>
          <a:p>
            <a:pPr>
              <a:defRPr/>
            </a:pPr>
            <a:r>
              <a:rPr lang="ru-RU" sz="2000" i="1" dirty="0">
                <a:solidFill>
                  <a:schemeClr val="bg2">
                    <a:lumMod val="90000"/>
                    <a:lumOff val="10000"/>
                  </a:schemeClr>
                </a:solidFill>
                <a:latin typeface="Arial Black" panose="020B0A04020102020204" pitchFamily="34" charset="0"/>
              </a:rPr>
              <a:t>семейных</a:t>
            </a:r>
          </a:p>
          <a:p>
            <a:pPr>
              <a:defRPr/>
            </a:pPr>
            <a:r>
              <a:rPr lang="ru-RU" sz="2000" i="1" dirty="0">
                <a:solidFill>
                  <a:schemeClr val="bg2">
                    <a:lumMod val="90000"/>
                    <a:lumOff val="10000"/>
                  </a:schemeClr>
                </a:solidFill>
                <a:latin typeface="Arial Black" panose="020B0A04020102020204" pitchFamily="34" charset="0"/>
              </a:rPr>
              <a:t> творческих </a:t>
            </a:r>
          </a:p>
          <a:p>
            <a:pPr>
              <a:defRPr/>
            </a:pPr>
            <a:r>
              <a:rPr lang="ru-RU" sz="2000" i="1" dirty="0">
                <a:solidFill>
                  <a:schemeClr val="bg2">
                    <a:lumMod val="90000"/>
                    <a:lumOff val="10000"/>
                  </a:schemeClr>
                </a:solidFill>
                <a:latin typeface="Arial Black" panose="020B0A04020102020204" pitchFamily="34" charset="0"/>
              </a:rPr>
              <a:t>проектов.</a:t>
            </a:r>
          </a:p>
          <a:p>
            <a:pPr>
              <a:defRPr/>
            </a:pPr>
            <a:r>
              <a:rPr lang="ru-RU" sz="1800" b="1" dirty="0">
                <a:latin typeface="Arial" charset="0"/>
              </a:rPr>
              <a:t> </a:t>
            </a:r>
            <a:endParaRPr lang="ru-RU" sz="1800" dirty="0">
              <a:latin typeface="Arial" charset="0"/>
            </a:endParaRPr>
          </a:p>
          <a:p>
            <a:pPr>
              <a:defRPr/>
            </a:pPr>
            <a:endParaRPr lang="ru-RU" dirty="0">
              <a:latin typeface="Arial" charset="0"/>
            </a:endParaRPr>
          </a:p>
        </p:txBody>
      </p:sp>
      <p:sp>
        <p:nvSpPr>
          <p:cNvPr id="2" name="Стрелка вниз 1">
            <a:extLst>
              <a:ext uri="{FF2B5EF4-FFF2-40B4-BE49-F238E27FC236}">
                <a16:creationId xmlns:a16="http://schemas.microsoft.com/office/drawing/2014/main" xmlns="" id="{F7370B9A-8935-4313-9709-59866A01E747}"/>
              </a:ext>
            </a:extLst>
          </p:cNvPr>
          <p:cNvSpPr/>
          <p:nvPr/>
        </p:nvSpPr>
        <p:spPr bwMode="auto">
          <a:xfrm>
            <a:off x="5486400" y="1952625"/>
            <a:ext cx="3505200" cy="1752600"/>
          </a:xfrm>
          <a:prstGeom prst="downArrow">
            <a:avLst>
              <a:gd name="adj1" fmla="val 70635"/>
              <a:gd name="adj2" fmla="val 38092"/>
            </a:avLst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57150" cap="flat" cmpd="dbl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ru-RU" i="1" dirty="0">
              <a:solidFill>
                <a:schemeClr val="bg2">
                  <a:lumMod val="90000"/>
                  <a:lumOff val="10000"/>
                </a:schemeClr>
              </a:solidFill>
              <a:latin typeface="Arial Black" panose="020B0A04020102020204" pitchFamily="34" charset="0"/>
            </a:endParaRPr>
          </a:p>
          <a:p>
            <a:pPr>
              <a:defRPr/>
            </a:pPr>
            <a:endParaRPr lang="ru-RU" i="1" dirty="0">
              <a:solidFill>
                <a:schemeClr val="bg2">
                  <a:lumMod val="90000"/>
                  <a:lumOff val="10000"/>
                </a:schemeClr>
              </a:solidFill>
              <a:latin typeface="Arial Black" panose="020B0A04020102020204" pitchFamily="34" charset="0"/>
            </a:endParaRPr>
          </a:p>
          <a:p>
            <a:pPr>
              <a:defRPr/>
            </a:pPr>
            <a:r>
              <a:rPr lang="ru-RU" sz="2000" i="1" dirty="0">
                <a:solidFill>
                  <a:schemeClr val="bg2">
                    <a:lumMod val="90000"/>
                    <a:lumOff val="10000"/>
                  </a:schemeClr>
                </a:solidFill>
                <a:latin typeface="Arial Black" panose="020B0A04020102020204" pitchFamily="34" charset="0"/>
              </a:rPr>
              <a:t>Выставка </a:t>
            </a:r>
          </a:p>
          <a:p>
            <a:pPr>
              <a:defRPr/>
            </a:pPr>
            <a:r>
              <a:rPr lang="ru-RU" sz="2000" i="1" dirty="0">
                <a:solidFill>
                  <a:schemeClr val="bg2">
                    <a:lumMod val="90000"/>
                    <a:lumOff val="10000"/>
                  </a:schemeClr>
                </a:solidFill>
                <a:latin typeface="Arial Black" panose="020B0A04020102020204" pitchFamily="34" charset="0"/>
              </a:rPr>
              <a:t>творческих</a:t>
            </a:r>
          </a:p>
          <a:p>
            <a:pPr>
              <a:defRPr/>
            </a:pPr>
            <a:r>
              <a:rPr lang="ru-RU" sz="2000" b="1" i="1" dirty="0">
                <a:solidFill>
                  <a:schemeClr val="bg2">
                    <a:lumMod val="90000"/>
                    <a:lumOff val="10000"/>
                  </a:schemeClr>
                </a:solidFill>
                <a:latin typeface="Arial Black" panose="020B0A04020102020204" pitchFamily="34" charset="0"/>
              </a:rPr>
              <a:t>работ детей </a:t>
            </a:r>
          </a:p>
          <a:p>
            <a:pPr>
              <a:defRPr/>
            </a:pPr>
            <a:r>
              <a:rPr lang="ru-RU" sz="2000" b="1" i="1" dirty="0">
                <a:solidFill>
                  <a:schemeClr val="bg2">
                    <a:lumMod val="90000"/>
                    <a:lumOff val="10000"/>
                  </a:schemeClr>
                </a:solidFill>
                <a:latin typeface="Arial Black" panose="020B0A04020102020204" pitchFamily="34" charset="0"/>
              </a:rPr>
              <a:t>группы</a:t>
            </a:r>
            <a:r>
              <a:rPr lang="ru-RU" b="1" dirty="0">
                <a:latin typeface="Arial" charset="0"/>
              </a:rPr>
              <a:t> </a:t>
            </a:r>
            <a:endParaRPr lang="ru-RU" dirty="0">
              <a:latin typeface="Arial" charset="0"/>
            </a:endParaRPr>
          </a:p>
          <a:p>
            <a:pPr>
              <a:defRPr/>
            </a:pPr>
            <a:endParaRPr lang="ru-RU" dirty="0">
              <a:latin typeface="Arial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ECC2956-C4AA-4C12-BA6D-A8AB8D245E50}"/>
              </a:ext>
            </a:extLst>
          </p:cNvPr>
          <p:cNvSpPr txBox="1"/>
          <p:nvPr/>
        </p:nvSpPr>
        <p:spPr>
          <a:xfrm>
            <a:off x="1056693" y="152400"/>
            <a:ext cx="72959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>
                <a:solidFill>
                  <a:srgbClr val="096713"/>
                </a:solidFill>
                <a:cs typeface="Arial" panose="020B0604020202020204" pitchFamily="34" charset="0"/>
              </a:rPr>
              <a:t>Что из этого получилось?</a:t>
            </a:r>
            <a:endParaRPr lang="ru-RU" b="1" i="1" dirty="0">
              <a:solidFill>
                <a:srgbClr val="096713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2288">
              <a:srgbClr val="7AFA5D"/>
            </a:gs>
            <a:gs pos="100000">
              <a:schemeClr val="bg2">
                <a:lumMod val="10000"/>
                <a:lumOff val="9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трелка вниз 4">
            <a:extLst>
              <a:ext uri="{FF2B5EF4-FFF2-40B4-BE49-F238E27FC236}">
                <a16:creationId xmlns:a16="http://schemas.microsoft.com/office/drawing/2014/main" xmlns="" id="{188B0279-72B7-4B39-BC95-600EC613FD17}"/>
              </a:ext>
            </a:extLst>
          </p:cNvPr>
          <p:cNvSpPr/>
          <p:nvPr/>
        </p:nvSpPr>
        <p:spPr bwMode="auto">
          <a:xfrm>
            <a:off x="2586038" y="0"/>
            <a:ext cx="4191000" cy="1905000"/>
          </a:xfrm>
          <a:prstGeom prst="downArrow">
            <a:avLst>
              <a:gd name="adj1" fmla="val 50000"/>
              <a:gd name="adj2" fmla="val 52377"/>
            </a:avLst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57150" cap="flat" cmpd="dbl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ru-RU" i="1" dirty="0">
              <a:solidFill>
                <a:schemeClr val="bg2">
                  <a:lumMod val="90000"/>
                  <a:lumOff val="10000"/>
                </a:schemeClr>
              </a:solidFill>
              <a:latin typeface="Arial Black" panose="020B0A04020102020204" pitchFamily="34" charset="0"/>
            </a:endParaRPr>
          </a:p>
          <a:p>
            <a:pPr>
              <a:defRPr/>
            </a:pPr>
            <a:endParaRPr lang="ru-RU" i="1" dirty="0">
              <a:solidFill>
                <a:schemeClr val="bg2">
                  <a:lumMod val="90000"/>
                  <a:lumOff val="10000"/>
                </a:schemeClr>
              </a:solidFill>
              <a:latin typeface="Arial Black" panose="020B0A04020102020204" pitchFamily="34" charset="0"/>
            </a:endParaRPr>
          </a:p>
          <a:p>
            <a:pPr>
              <a:defRPr/>
            </a:pPr>
            <a:r>
              <a:rPr lang="ru-RU" sz="3200" i="1" dirty="0">
                <a:solidFill>
                  <a:schemeClr val="bg2">
                    <a:lumMod val="90000"/>
                    <a:lumOff val="10000"/>
                  </a:schemeClr>
                </a:solidFill>
                <a:latin typeface="Arial Black" panose="020B0A04020102020204" pitchFamily="34" charset="0"/>
              </a:rPr>
              <a:t>Отзывы </a:t>
            </a:r>
          </a:p>
          <a:p>
            <a:pPr>
              <a:defRPr/>
            </a:pPr>
            <a:r>
              <a:rPr lang="ru-RU" sz="3200" i="1" dirty="0">
                <a:solidFill>
                  <a:schemeClr val="bg2">
                    <a:lumMod val="90000"/>
                    <a:lumOff val="10000"/>
                  </a:schemeClr>
                </a:solidFill>
                <a:latin typeface="Arial Black" panose="020B0A04020102020204" pitchFamily="34" charset="0"/>
              </a:rPr>
              <a:t>родителей</a:t>
            </a:r>
            <a:r>
              <a:rPr lang="ru-RU" b="1" dirty="0">
                <a:latin typeface="Arial" charset="0"/>
              </a:rPr>
              <a:t> </a:t>
            </a:r>
            <a:endParaRPr lang="ru-RU" dirty="0">
              <a:latin typeface="Arial" charset="0"/>
            </a:endParaRPr>
          </a:p>
          <a:p>
            <a:pPr>
              <a:defRPr/>
            </a:pPr>
            <a:endParaRPr lang="ru-RU" dirty="0">
              <a:latin typeface="Arial" charset="0"/>
            </a:endParaRPr>
          </a:p>
        </p:txBody>
      </p:sp>
      <p:pic>
        <p:nvPicPr>
          <p:cNvPr id="1026" name="Picture 2" descr="C:\Users\user\Desktop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3" t="39956"/>
          <a:stretch/>
        </p:blipFill>
        <p:spPr bwMode="auto">
          <a:xfrm>
            <a:off x="3143001" y="2855458"/>
            <a:ext cx="3077074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29" r="1329"/>
          <a:stretch/>
        </p:blipFill>
        <p:spPr bwMode="auto">
          <a:xfrm>
            <a:off x="6400800" y="1600200"/>
            <a:ext cx="2514600" cy="4472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33058"/>
            <a:ext cx="2667000" cy="4743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2288">
              <a:srgbClr val="7AFA5D"/>
            </a:gs>
            <a:gs pos="100000">
              <a:schemeClr val="bg2">
                <a:lumMod val="10000"/>
                <a:lumOff val="9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Суд вновь подтвердил выводы комиссии Волгоградского УФАС России ...">
            <a:extLst>
              <a:ext uri="{FF2B5EF4-FFF2-40B4-BE49-F238E27FC236}">
                <a16:creationId xmlns:a16="http://schemas.microsoft.com/office/drawing/2014/main" xmlns="" id="{9B7BCF4A-E0E3-47D8-9E62-D545599A1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133725"/>
            <a:ext cx="321945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1">
            <a:extLst>
              <a:ext uri="{FF2B5EF4-FFF2-40B4-BE49-F238E27FC236}">
                <a16:creationId xmlns:a16="http://schemas.microsoft.com/office/drawing/2014/main" xmlns="" id="{C9DA38D3-D0E6-4AB1-8DCE-96A2688981A4}"/>
              </a:ext>
            </a:extLst>
          </p:cNvPr>
          <p:cNvSpPr txBox="1">
            <a:spLocks/>
          </p:cNvSpPr>
          <p:nvPr/>
        </p:nvSpPr>
        <p:spPr bwMode="auto">
          <a:xfrm>
            <a:off x="228600" y="504825"/>
            <a:ext cx="4419600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ru-RU" sz="2400" i="1" kern="0" dirty="0">
                <a:solidFill>
                  <a:schemeClr val="bg2">
                    <a:lumMod val="90000"/>
                    <a:lumOff val="1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400" i="1" kern="0" dirty="0">
                <a:solidFill>
                  <a:srgbClr val="096713"/>
                </a:solidFill>
                <a:latin typeface="Arial Black" panose="020B0A04020102020204" pitchFamily="34" charset="0"/>
              </a:rPr>
              <a:t>Каждый человек может сделать многое для сохранения чистоты в доме и улучшения экологии окружающей среды.</a:t>
            </a:r>
            <a:r>
              <a:rPr lang="ru-RU" i="1" kern="0" dirty="0">
                <a:solidFill>
                  <a:srgbClr val="096713"/>
                </a:solidFill>
                <a:latin typeface="Arial Black" panose="020B0A04020102020204" pitchFamily="34" charset="0"/>
              </a:rPr>
              <a:t> </a:t>
            </a:r>
          </a:p>
          <a:p>
            <a:pPr marL="0" indent="0">
              <a:buFontTx/>
              <a:buNone/>
              <a:defRPr/>
            </a:pPr>
            <a:endParaRPr lang="ru-RU" kern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36D8796-422D-4A20-91B9-B81F9FF58420}"/>
              </a:ext>
            </a:extLst>
          </p:cNvPr>
          <p:cNvSpPr txBox="1"/>
          <p:nvPr/>
        </p:nvSpPr>
        <p:spPr>
          <a:xfrm>
            <a:off x="4762500" y="3581400"/>
            <a:ext cx="41529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i="1" kern="0" dirty="0">
                <a:solidFill>
                  <a:srgbClr val="096713"/>
                </a:solidFill>
                <a:latin typeface="Arial Black" panose="020B0A04020102020204" pitchFamily="34" charset="0"/>
              </a:rPr>
              <a:t>Для этого всего лишь необходимо правильно распоряжаться теми вещами, которые становятся ненужными!!!</a:t>
            </a:r>
            <a:endParaRPr lang="ru-RU" altLang="ru-RU" sz="3200" i="1" kern="0" dirty="0">
              <a:solidFill>
                <a:srgbClr val="096713"/>
              </a:solidFill>
              <a:latin typeface="Arial Black" panose="020B0A04020102020204" pitchFamily="34" charset="0"/>
              <a:cs typeface="Times New Roman" pitchFamily="18" charset="0"/>
            </a:endParaRPr>
          </a:p>
          <a:p>
            <a:pPr>
              <a:defRPr/>
            </a:pPr>
            <a:endParaRPr lang="ru-RU" dirty="0">
              <a:latin typeface="Arial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2288">
              <a:srgbClr val="7AFA5D"/>
            </a:gs>
            <a:gs pos="100000">
              <a:schemeClr val="bg2">
                <a:lumMod val="10000"/>
                <a:lumOff val="9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05200" y="131553"/>
            <a:ext cx="23663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так…</a:t>
            </a:r>
            <a:endParaRPr lang="ru-RU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" name="Picture 6" descr="Суд вновь подтвердил выводы комиссии Волгоградского УФАС России ...">
            <a:extLst>
              <a:ext uri="{FF2B5EF4-FFF2-40B4-BE49-F238E27FC236}">
                <a16:creationId xmlns:a16="http://schemas.microsoft.com/office/drawing/2014/main" xmlns="" id="{9B7BCF4A-E0E3-47D8-9E62-D545599A1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27733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1775" y="1949243"/>
            <a:ext cx="9093202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096713"/>
                </a:solidFill>
              </a:rPr>
              <a:t>В заключении хотелось сделать выводы:</a:t>
            </a:r>
          </a:p>
          <a:p>
            <a:endParaRPr lang="ru-RU" sz="1100" dirty="0"/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Наша команда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эффективно работает в тандеме, основываясь на партнерских отношениях. 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Каждая из нас взяла на себя роль как наставника, так и ученика, что помогло в развитии личностных качеств и профессиональных компетенций.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в ходе реализации проекта педагоги получили новые навыки и умения, что стало толчком к  развитию и повышению квалификации каждого.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В ходе эффективного взаимодействия были найдены точки роста, на которые в процессе дальнейшей профессиональной деятельности каждый педагог обратит особое внимание.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Эти точки роста были зафиксированы в индивидуальном образовательном маршруте профессионального развития педагога в зоне ближайшего развития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96427" y="804280"/>
            <a:ext cx="520411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Проект был реализован </a:t>
            </a:r>
          </a:p>
          <a:p>
            <a:pPr algn="ctr"/>
            <a:r>
              <a:rPr lang="ru-RU" sz="32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на 100%</a:t>
            </a:r>
            <a:endParaRPr lang="ru-RU" sz="4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75391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2288">
              <a:srgbClr val="7AFA5D"/>
            </a:gs>
            <a:gs pos="100000">
              <a:schemeClr val="bg2">
                <a:lumMod val="10000"/>
                <a:lumOff val="9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04801" y="304800"/>
            <a:ext cx="4876800" cy="2362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000" i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Кто, дело сделав, ждет совета,</a:t>
            </a:r>
            <a:br>
              <a:rPr lang="ru-RU" sz="2000" i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000" i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Тому не впрок ни то, ни это,</a:t>
            </a:r>
            <a:br>
              <a:rPr lang="ru-RU" sz="2000" i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000" i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А кто </a:t>
            </a:r>
            <a:r>
              <a:rPr lang="ru-RU" sz="2000" i="1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заране</a:t>
            </a:r>
            <a:r>
              <a:rPr lang="ru-RU" sz="2000" i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все обсудит,</a:t>
            </a:r>
            <a:br>
              <a:rPr lang="ru-RU" sz="2000" i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000" i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Тот в дураках потом не будет.</a:t>
            </a:r>
          </a:p>
          <a:p>
            <a:pPr algn="l"/>
            <a:endParaRPr lang="ru-RU" i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r"/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Себастьян </a:t>
            </a:r>
            <a:r>
              <a:rPr lang="ru-RU" sz="18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Брант</a:t>
            </a:r>
            <a:endParaRPr lang="ru-RU" sz="18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l"/>
            <a:endParaRPr lang="ru-RU" i="1" dirty="0"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0" y="4247373"/>
            <a:ext cx="51149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Время довольно длинно для того, кто им пользуется; кто трудится и кто мыслит, тот расширяет его пределы.</a:t>
            </a:r>
            <a:endParaRPr lang="ru-RU" dirty="0">
              <a:latin typeface="Arial Black" panose="020B0A04020102020204" pitchFamily="34" charset="0"/>
            </a:endParaRPr>
          </a:p>
          <a:p>
            <a:pPr algn="r"/>
            <a:endParaRPr lang="ru-RU" sz="18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r"/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Вольтер</a:t>
            </a:r>
          </a:p>
          <a:p>
            <a:pPr algn="r"/>
            <a:endParaRPr lang="ru-RU" sz="2800" dirty="0">
              <a:latin typeface="Arial Black" panose="020B0A04020102020204" pitchFamily="34" charset="0"/>
            </a:endParaRPr>
          </a:p>
        </p:txBody>
      </p:sp>
      <p:pic>
        <p:nvPicPr>
          <p:cNvPr id="11" name="Picture 6" descr="Суд вновь подтвердил выводы комиссии Волгоградского УФАС России ...">
            <a:extLst>
              <a:ext uri="{FF2B5EF4-FFF2-40B4-BE49-F238E27FC236}">
                <a16:creationId xmlns:a16="http://schemas.microsoft.com/office/drawing/2014/main" xmlns="" id="{9B7BCF4A-E0E3-47D8-9E62-D545599A1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958" y="533400"/>
            <a:ext cx="321945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26717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57200" y="1371600"/>
            <a:ext cx="822960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275589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8000">
              <a:srgbClr val="70FA5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9525" y="57150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И каждая из нас осуществляла проекты в соответствии со своим приоритетным направлением педагогической деятельности…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2398"/>
            <a:ext cx="1970147" cy="26957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3" descr="изображение_viber_2020-08-18_10-50-4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3"/>
          <a:stretch/>
        </p:blipFill>
        <p:spPr bwMode="auto">
          <a:xfrm>
            <a:off x="1293256" y="152400"/>
            <a:ext cx="1676400" cy="26957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4800" y="3180861"/>
            <a:ext cx="3886200" cy="24622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</a:rPr>
              <a:t>Елена Павловна Дудина</a:t>
            </a:r>
          </a:p>
          <a:p>
            <a:pPr algn="l"/>
            <a:r>
              <a:rPr lang="ru-RU" sz="14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Сертифицированный Монтессори – педагог,</a:t>
            </a:r>
          </a:p>
          <a:p>
            <a:pPr algn="l"/>
            <a:r>
              <a:rPr lang="ru-RU" sz="14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воспитатель высшей квалификационной категории.</a:t>
            </a:r>
          </a:p>
          <a:p>
            <a:pPr algn="l"/>
            <a:r>
              <a:rPr lang="ru-RU" sz="14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Приоритетное направление деятельности:</a:t>
            </a:r>
          </a:p>
          <a:p>
            <a:pPr algn="l"/>
            <a:r>
              <a:rPr lang="ru-RU" sz="14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- Личностно – ориентированные, здоровьесберегающие технологии</a:t>
            </a:r>
          </a:p>
          <a:p>
            <a:pPr algn="l"/>
            <a:r>
              <a:rPr lang="ru-RU" sz="1400" b="1" dirty="0">
                <a:solidFill>
                  <a:schemeClr val="bg2">
                    <a:lumMod val="75000"/>
                    <a:lumOff val="25000"/>
                  </a:schemeClr>
                </a:solidFill>
              </a:rPr>
              <a:t>Кредо:</a:t>
            </a:r>
            <a:endParaRPr lang="ru-RU" sz="1400" dirty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pPr algn="l"/>
            <a:r>
              <a:rPr lang="ru-RU" sz="1400" i="1" dirty="0">
                <a:solidFill>
                  <a:schemeClr val="bg2">
                    <a:lumMod val="75000"/>
                    <a:lumOff val="25000"/>
                  </a:schemeClr>
                </a:solidFill>
              </a:rPr>
              <a:t>Ребенок – это не сосуд, который нужно заполнить, а огонь, который нужно зажечь (восточная мудрость)</a:t>
            </a:r>
            <a:endParaRPr lang="ru-RU" sz="1400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00600" y="3200400"/>
            <a:ext cx="3886200" cy="24622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</a:rPr>
              <a:t>Анастасия </a:t>
            </a:r>
            <a:r>
              <a:rPr lang="ru-RU" sz="1400" b="1" i="1" dirty="0" err="1">
                <a:solidFill>
                  <a:schemeClr val="accent2">
                    <a:lumMod val="75000"/>
                  </a:schemeClr>
                </a:solidFill>
              </a:rPr>
              <a:t>Фаилевна</a:t>
            </a:r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400" b="1" i="1" dirty="0" err="1">
                <a:solidFill>
                  <a:schemeClr val="accent2">
                    <a:lumMod val="75000"/>
                  </a:schemeClr>
                </a:solidFill>
              </a:rPr>
              <a:t>Шургая</a:t>
            </a:r>
            <a:endParaRPr lang="ru-RU" sz="1400" b="1" i="1" dirty="0">
              <a:solidFill>
                <a:schemeClr val="accent2">
                  <a:lumMod val="75000"/>
                </a:schemeClr>
              </a:solidFill>
            </a:endParaRPr>
          </a:p>
          <a:p>
            <a:pPr algn="l"/>
            <a:r>
              <a:rPr lang="ru-RU" sz="14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Воспитатель  (соответствие занимаемой должности).</a:t>
            </a:r>
          </a:p>
          <a:p>
            <a:pPr algn="l"/>
            <a:r>
              <a:rPr lang="ru-RU" sz="14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Приоритетное направление деятельности:</a:t>
            </a:r>
          </a:p>
          <a:p>
            <a:pPr algn="l"/>
            <a:r>
              <a:rPr lang="ru-RU" sz="14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- развитие  творческих способностей у детей. Через продуктивные виды деятельности.</a:t>
            </a:r>
          </a:p>
          <a:p>
            <a:pPr algn="l"/>
            <a:r>
              <a:rPr lang="ru-RU" sz="1400" b="1" dirty="0">
                <a:solidFill>
                  <a:schemeClr val="bg2">
                    <a:lumMod val="75000"/>
                    <a:lumOff val="25000"/>
                  </a:schemeClr>
                </a:solidFill>
              </a:rPr>
              <a:t>Кредо</a:t>
            </a:r>
            <a:r>
              <a:rPr lang="ru-RU" sz="14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:</a:t>
            </a:r>
          </a:p>
          <a:p>
            <a:pPr algn="l"/>
            <a:r>
              <a:rPr lang="ru-RU" sz="1400" i="1" dirty="0">
                <a:solidFill>
                  <a:schemeClr val="bg2">
                    <a:lumMod val="75000"/>
                    <a:lumOff val="25000"/>
                  </a:schemeClr>
                </a:solidFill>
              </a:rPr>
              <a:t>«Чем больше мастерства в детской руке, тем умнее ребенок» </a:t>
            </a:r>
            <a:endParaRPr lang="ru-RU" sz="1400" dirty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pPr algn="l"/>
            <a:r>
              <a:rPr lang="ru-RU" sz="1400" i="1" dirty="0">
                <a:solidFill>
                  <a:schemeClr val="bg2">
                    <a:lumMod val="75000"/>
                    <a:lumOff val="25000"/>
                  </a:schemeClr>
                </a:solidFill>
              </a:rPr>
              <a:t>В. А. Сухомлинский</a:t>
            </a:r>
            <a:endParaRPr lang="ru-RU" sz="1400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69100" y="1611201"/>
            <a:ext cx="63867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Группа №1</a:t>
            </a:r>
          </a:p>
          <a:p>
            <a:pPr algn="ctr"/>
            <a:r>
              <a:rPr lang="ru-RU" sz="3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«Космическая»</a:t>
            </a:r>
          </a:p>
          <a:p>
            <a:pPr algn="ctr"/>
            <a:r>
              <a:rPr lang="ru-RU" sz="32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«Школа Рыцарей и Принцесс»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8000">
              <a:srgbClr val="70FA5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899D27E-04D2-4063-BE13-2C5B30375B11}"/>
              </a:ext>
            </a:extLst>
          </p:cNvPr>
          <p:cNvSpPr txBox="1"/>
          <p:nvPr/>
        </p:nvSpPr>
        <p:spPr>
          <a:xfrm>
            <a:off x="342900" y="609600"/>
            <a:ext cx="8458200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buFont typeface="Wingdings" panose="05000000000000000000" pitchFamily="2" charset="2"/>
              <a:buChar char="Ø"/>
              <a:defRPr/>
            </a:pP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ea typeface="Cambria Math" panose="02040503050406030204" pitchFamily="18" charset="0"/>
                <a:cs typeface="Arial" panose="020B0604020202020204" pitchFamily="34" charset="0"/>
              </a:rPr>
              <a:t>Как все начиналось?</a:t>
            </a:r>
          </a:p>
          <a:p>
            <a:pPr marL="457200" indent="-457200" algn="l">
              <a:buFont typeface="Wingdings" panose="05000000000000000000" pitchFamily="2" charset="2"/>
              <a:buChar char="Ø"/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ea typeface="Cambria Math" panose="02040503050406030204" pitchFamily="18" charset="0"/>
                <a:cs typeface="Arial" panose="020B0604020202020204" pitchFamily="34" charset="0"/>
              </a:rPr>
              <a:t>Во время подготовки к методическому объединению на тему «Экологическое воспитание в Монтессори-группе. Зона «Космос» возникла необходимость обновить среду материалами для расширения представлений о переработке и вторичном использовании отходов. Также была необходимость создать условия для проявления родительской инициативы. </a:t>
            </a:r>
          </a:p>
          <a:p>
            <a:pPr marL="457200" indent="-457200" algn="l">
              <a:buFont typeface="Wingdings" panose="05000000000000000000" pitchFamily="2" charset="2"/>
              <a:buChar char="Ø"/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ea typeface="Cambria Math" panose="02040503050406030204" pitchFamily="18" charset="0"/>
                <a:cs typeface="Arial" panose="020B0604020202020204" pitchFamily="34" charset="0"/>
              </a:rPr>
              <a:t>Так родилась идея создать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ea typeface="Cambria Math" panose="02040503050406030204" pitchFamily="18" charset="0"/>
                <a:cs typeface="Arial" panose="020B0604020202020204" pitchFamily="34" charset="0"/>
              </a:rPr>
              <a:t>совместный познавательно-творческий проект</a:t>
            </a:r>
          </a:p>
          <a:p>
            <a:pPr algn="l">
              <a:defRPr/>
            </a:pPr>
            <a:endParaRPr lang="ru-RU" dirty="0">
              <a:solidFill>
                <a:schemeClr val="accent2">
                  <a:lumMod val="75000"/>
                </a:schemeClr>
              </a:solidFill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Ø"/>
              <a:defRPr/>
            </a:pP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ea typeface="Cambria Math" panose="02040503050406030204" pitchFamily="18" charset="0"/>
                <a:cs typeface="Arial" panose="020B0604020202020204" pitchFamily="34" charset="0"/>
              </a:rPr>
              <a:t>Как распределили роли?</a:t>
            </a:r>
          </a:p>
          <a:p>
            <a:pPr marL="457200" indent="-457200" algn="l">
              <a:buFont typeface="Wingdings" panose="05000000000000000000" pitchFamily="2" charset="2"/>
              <a:buChar char="Ø"/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ea typeface="Cambria Math" panose="02040503050406030204" pitchFamily="18" charset="0"/>
                <a:cs typeface="Arial" panose="020B0604020202020204" pitchFamily="34" charset="0"/>
              </a:rPr>
              <a:t>При личной беседе мы обсудили сильные стороны каждого педагога и поняли, что отлично дополняем друг друга.</a:t>
            </a:r>
          </a:p>
          <a:p>
            <a:pPr>
              <a:defRPr/>
            </a:pPr>
            <a:endParaRPr lang="ru-RU" dirty="0">
              <a:solidFill>
                <a:schemeClr val="accent2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l">
              <a:defRPr/>
            </a:pPr>
            <a:endParaRPr lang="ru-RU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769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2288">
              <a:srgbClr val="7AFA5D"/>
            </a:gs>
            <a:gs pos="68000">
              <a:srgbClr val="70FA50"/>
            </a:gs>
            <a:gs pos="100000">
              <a:schemeClr val="bg2">
                <a:lumMod val="10000"/>
                <a:lumOff val="9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5EBC99B-F3FE-4400-846A-2D696775E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50838"/>
            <a:ext cx="8001000" cy="715962"/>
          </a:xfrm>
        </p:spPr>
        <p:txBody>
          <a:bodyPr/>
          <a:lstStyle/>
          <a:p>
            <a:pPr algn="ctr"/>
            <a:r>
              <a:rPr lang="ru-RU" sz="3600" i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Сильные стороны педагогов</a:t>
            </a:r>
            <a:endParaRPr lang="ru-RU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88B42BC-04A9-4981-BDC7-622395AF0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71600"/>
            <a:ext cx="7848600" cy="45720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Е. П. Дудина: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опыт в написании проектов (теоретическая часть);</a:t>
            </a:r>
          </a:p>
          <a:p>
            <a:pPr>
              <a:spcBef>
                <a:spcPts val="0"/>
              </a:spcBef>
              <a:defRPr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уверенное владение ИКТ;</a:t>
            </a:r>
          </a:p>
          <a:p>
            <a:pPr>
              <a:spcBef>
                <a:spcPts val="0"/>
              </a:spcBef>
              <a:defRPr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активная работа в социальных сетях.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А.Ф. </a:t>
            </a:r>
            <a:r>
              <a:rPr lang="ru-RU" b="1" i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Шургая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defRPr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опыт ведения творческих мастер-классов, создание объемных фигур и инсталляций из разных материалов;</a:t>
            </a:r>
          </a:p>
          <a:p>
            <a:pPr>
              <a:defRPr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Развитые коммуникативные компетенции: успешное консультирование родителей по вопросам составления поделок, творчества в домашних условиях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308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0B1F7F5B-FEB2-42EA-BC57-F8AE12588D41}"/>
              </a:ext>
            </a:extLst>
          </p:cNvPr>
          <p:cNvSpPr/>
          <p:nvPr/>
        </p:nvSpPr>
        <p:spPr>
          <a:xfrm rot="20537137">
            <a:off x="3439027" y="2784650"/>
            <a:ext cx="4909754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Метаморфозы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384E97A3-EB9B-4378-A9EF-1578421B2DBF}"/>
              </a:ext>
            </a:extLst>
          </p:cNvPr>
          <p:cNvSpPr/>
          <p:nvPr/>
        </p:nvSpPr>
        <p:spPr>
          <a:xfrm>
            <a:off x="-42748" y="228600"/>
            <a:ext cx="4157548" cy="255454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defRPr/>
            </a:pPr>
            <a:r>
              <a:rPr lang="ru-RU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charset="0"/>
              </a:rPr>
              <a:t>Миллион идей </a:t>
            </a:r>
          </a:p>
          <a:p>
            <a:pPr>
              <a:defRPr/>
            </a:pPr>
            <a:r>
              <a:rPr lang="ru-RU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charset="0"/>
              </a:rPr>
              <a:t>из ненужных вещей</a:t>
            </a:r>
          </a:p>
        </p:txBody>
      </p:sp>
    </p:spTree>
    <p:extLst>
      <p:ext uri="{BB962C8B-B14F-4D97-AF65-F5344CB8AC3E}">
        <p14:creationId xmlns:p14="http://schemas.microsoft.com/office/powerpoint/2010/main" val="1568694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трелка вправо 9">
            <a:extLst>
              <a:ext uri="{FF2B5EF4-FFF2-40B4-BE49-F238E27FC236}">
                <a16:creationId xmlns:a16="http://schemas.microsoft.com/office/drawing/2014/main" xmlns="" id="{3A4703AF-837A-40C7-B0E8-841957BEA3DA}"/>
              </a:ext>
            </a:extLst>
          </p:cNvPr>
          <p:cNvSpPr/>
          <p:nvPr/>
        </p:nvSpPr>
        <p:spPr bwMode="auto">
          <a:xfrm>
            <a:off x="0" y="457200"/>
            <a:ext cx="2371725" cy="1371600"/>
          </a:xfrm>
          <a:prstGeom prst="rightArrow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76200" cap="flat" cmpd="dbl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Участники</a:t>
            </a:r>
            <a:r>
              <a:rPr lang="ru-RU" sz="2000" dirty="0">
                <a:latin typeface="Arial" charset="0"/>
              </a:rPr>
              <a:t> </a:t>
            </a:r>
          </a:p>
        </p:txBody>
      </p:sp>
      <p:sp>
        <p:nvSpPr>
          <p:cNvPr id="13" name="Стрелка вправо 12">
            <a:extLst>
              <a:ext uri="{FF2B5EF4-FFF2-40B4-BE49-F238E27FC236}">
                <a16:creationId xmlns:a16="http://schemas.microsoft.com/office/drawing/2014/main" xmlns="" id="{D4B5620B-B6D5-4323-997D-039316DA0E9B}"/>
              </a:ext>
            </a:extLst>
          </p:cNvPr>
          <p:cNvSpPr/>
          <p:nvPr/>
        </p:nvSpPr>
        <p:spPr bwMode="auto">
          <a:xfrm>
            <a:off x="0" y="2286000"/>
            <a:ext cx="2371725" cy="1219200"/>
          </a:xfrm>
          <a:prstGeom prst="rightArrow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76200" cap="flat" cmpd="dbl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Вид проекта</a:t>
            </a:r>
            <a:endParaRPr lang="ru-RU" b="1" i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Стрелка вправо 13">
            <a:extLst>
              <a:ext uri="{FF2B5EF4-FFF2-40B4-BE49-F238E27FC236}">
                <a16:creationId xmlns:a16="http://schemas.microsoft.com/office/drawing/2014/main" xmlns="" id="{8484033D-C643-438C-9745-05B7282DF336}"/>
              </a:ext>
            </a:extLst>
          </p:cNvPr>
          <p:cNvSpPr/>
          <p:nvPr/>
        </p:nvSpPr>
        <p:spPr bwMode="auto">
          <a:xfrm>
            <a:off x="0" y="4038600"/>
            <a:ext cx="2371725" cy="1143000"/>
          </a:xfrm>
          <a:prstGeom prst="rightArrow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76200" cap="flat" cmpd="dbl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Проблема </a:t>
            </a: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xmlns="" id="{7093DE7B-D14D-44A3-8968-22774B57897C}"/>
              </a:ext>
            </a:extLst>
          </p:cNvPr>
          <p:cNvSpPr/>
          <p:nvPr/>
        </p:nvSpPr>
        <p:spPr bwMode="auto">
          <a:xfrm>
            <a:off x="2743200" y="457200"/>
            <a:ext cx="5943600" cy="1066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b="1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Дети, родители, воспитатели</a:t>
            </a:r>
          </a:p>
          <a:p>
            <a:pPr>
              <a:defRPr/>
            </a:pPr>
            <a:r>
              <a:rPr lang="ru-RU" b="1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Группы Космическая</a:t>
            </a:r>
            <a:endParaRPr lang="ru-RU" sz="2800" b="1" dirty="0">
              <a:solidFill>
                <a:srgbClr val="09671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xmlns="" id="{2DCA964F-2DD9-4273-B6FD-6D9914E5B50C}"/>
              </a:ext>
            </a:extLst>
          </p:cNvPr>
          <p:cNvSpPr/>
          <p:nvPr/>
        </p:nvSpPr>
        <p:spPr bwMode="auto">
          <a:xfrm>
            <a:off x="2743200" y="2438400"/>
            <a:ext cx="6096000" cy="1066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 sz="2800" b="1" i="1" dirty="0">
              <a:solidFill>
                <a:schemeClr val="bg2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  <a:p>
            <a:pPr>
              <a:defRPr/>
            </a:pPr>
            <a:r>
              <a:rPr lang="ru-RU" sz="2800" b="1" i="1" dirty="0">
                <a:solidFill>
                  <a:schemeClr val="bg2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  </a:t>
            </a:r>
            <a:r>
              <a:rPr lang="ru-RU" sz="2800" b="1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познавательно – творческий, </a:t>
            </a:r>
          </a:p>
          <a:p>
            <a:pPr>
              <a:defRPr/>
            </a:pPr>
            <a:r>
              <a:rPr lang="ru-RU" sz="2800" b="1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краткосрочный</a:t>
            </a:r>
          </a:p>
          <a:p>
            <a:pPr>
              <a:defRPr/>
            </a:pPr>
            <a:endParaRPr lang="ru-RU" dirty="0">
              <a:latin typeface="Arial" charset="0"/>
            </a:endParaRP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xmlns="" id="{CC631591-75D9-40DB-8C6F-1D8460762C5F}"/>
              </a:ext>
            </a:extLst>
          </p:cNvPr>
          <p:cNvSpPr/>
          <p:nvPr/>
        </p:nvSpPr>
        <p:spPr bwMode="auto">
          <a:xfrm>
            <a:off x="2895600" y="4191000"/>
            <a:ext cx="5943600" cy="1600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b="1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недостаточное понимание</a:t>
            </a:r>
          </a:p>
          <a:p>
            <a:pPr>
              <a:defRPr/>
            </a:pPr>
            <a:r>
              <a:rPr lang="ru-RU" b="1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дошкольниками проблемы переработки </a:t>
            </a:r>
          </a:p>
          <a:p>
            <a:pPr>
              <a:defRPr/>
            </a:pPr>
            <a:r>
              <a:rPr lang="ru-RU" b="1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вторичного использования отходов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право 3">
            <a:extLst>
              <a:ext uri="{FF2B5EF4-FFF2-40B4-BE49-F238E27FC236}">
                <a16:creationId xmlns:a16="http://schemas.microsoft.com/office/drawing/2014/main" xmlns="" id="{514A549D-591D-4063-ADDC-381CC07348FA}"/>
              </a:ext>
            </a:extLst>
          </p:cNvPr>
          <p:cNvSpPr/>
          <p:nvPr/>
        </p:nvSpPr>
        <p:spPr bwMode="auto">
          <a:xfrm>
            <a:off x="76200" y="1981200"/>
            <a:ext cx="2743200" cy="1855788"/>
          </a:xfrm>
          <a:prstGeom prst="rightArrow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76200" cap="flat" cmpd="dbl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i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  Актуальность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5ADE904-07C7-4532-B430-7276750245C7}"/>
              </a:ext>
            </a:extLst>
          </p:cNvPr>
          <p:cNvSpPr txBox="1"/>
          <p:nvPr/>
        </p:nvSpPr>
        <p:spPr>
          <a:xfrm>
            <a:off x="2971800" y="209550"/>
            <a:ext cx="6019800" cy="6740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ru-RU" b="1" i="1" dirty="0">
                <a:solidFill>
                  <a:schemeClr val="bg2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Практически каждый день мы выбрасываем пластиковые бутылки,  одноразовую  посуду,  упаковки  от  продуктов,  всевозможные  коробки, трубочки, испорченные вещи...</a:t>
            </a:r>
          </a:p>
          <a:p>
            <a:pPr algn="l">
              <a:defRPr/>
            </a:pPr>
            <a:r>
              <a:rPr lang="ru-RU" b="1" i="1" dirty="0">
                <a:solidFill>
                  <a:schemeClr val="bg2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</a:t>
            </a:r>
          </a:p>
          <a:p>
            <a:pPr algn="l">
              <a:defRPr/>
            </a:pPr>
            <a:r>
              <a:rPr lang="ru-RU" b="1" i="1" dirty="0">
                <a:solidFill>
                  <a:schemeClr val="bg2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И вряд ли задумываемся о том, что многое из этого может </a:t>
            </a:r>
          </a:p>
          <a:p>
            <a:pPr algn="l">
              <a:defRPr/>
            </a:pPr>
            <a:r>
              <a:rPr lang="ru-RU" b="1" i="1" dirty="0">
                <a:solidFill>
                  <a:schemeClr val="bg2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получить новое применение, изменится, превратиться во что то другое (метаморфозы).</a:t>
            </a:r>
          </a:p>
          <a:p>
            <a:pPr algn="l">
              <a:defRPr/>
            </a:pPr>
            <a:endParaRPr lang="ru-RU" b="1" i="1" dirty="0">
              <a:solidFill>
                <a:schemeClr val="bg2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algn="l">
              <a:defRPr/>
            </a:pPr>
            <a:r>
              <a:rPr lang="ru-RU" b="1" i="1" dirty="0">
                <a:solidFill>
                  <a:schemeClr val="bg2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Мы можем дать им вторую жизнь, приспосабливая под что-то ещё - как правило, более креативное и необходимое. </a:t>
            </a:r>
          </a:p>
          <a:p>
            <a:pPr algn="l">
              <a:defRPr/>
            </a:pPr>
            <a:endParaRPr lang="ru-RU" b="1" i="1" dirty="0">
              <a:solidFill>
                <a:schemeClr val="bg2">
                  <a:lumMod val="90000"/>
                  <a:lumOff val="10000"/>
                </a:schemeClr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 вправо 2">
            <a:extLst>
              <a:ext uri="{FF2B5EF4-FFF2-40B4-BE49-F238E27FC236}">
                <a16:creationId xmlns:a16="http://schemas.microsoft.com/office/drawing/2014/main" xmlns="" id="{AE406DB9-09ED-4248-B2B9-BE22F2C241D3}"/>
              </a:ext>
            </a:extLst>
          </p:cNvPr>
          <p:cNvSpPr/>
          <p:nvPr/>
        </p:nvSpPr>
        <p:spPr bwMode="auto">
          <a:xfrm>
            <a:off x="76200" y="2439988"/>
            <a:ext cx="1971675" cy="1017587"/>
          </a:xfrm>
          <a:prstGeom prst="rightArrow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76200" cap="flat" cmpd="dbl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i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Цель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69EE04B-FE17-4992-AA8A-E9E82CAED6B9}"/>
              </a:ext>
            </a:extLst>
          </p:cNvPr>
          <p:cNvSpPr txBox="1"/>
          <p:nvPr/>
        </p:nvSpPr>
        <p:spPr>
          <a:xfrm>
            <a:off x="2057400" y="533400"/>
            <a:ext cx="7115175" cy="53546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ru-RU" sz="3800" b="1" i="1" dirty="0">
                <a:solidFill>
                  <a:schemeClr val="bg2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Привлечение внимания детей и родителей к повторному использованию ненужных вещей, тем самым воспитание у детей экологически правильного поведения в родном городе 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BBFD319-C81A-47EB-A369-DF8C4A24186F}"/>
              </a:ext>
            </a:extLst>
          </p:cNvPr>
          <p:cNvSpPr txBox="1"/>
          <p:nvPr/>
        </p:nvSpPr>
        <p:spPr>
          <a:xfrm>
            <a:off x="2047875" y="2209800"/>
            <a:ext cx="7086600" cy="738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endParaRPr lang="ru-RU" sz="1800" b="1" i="1" dirty="0">
              <a:solidFill>
                <a:schemeClr val="bg2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  <a:p>
            <a:pPr>
              <a:defRPr/>
            </a:pPr>
            <a:endParaRPr lang="ru-RU" dirty="0">
              <a:latin typeface="Arial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 вправо 2">
            <a:extLst>
              <a:ext uri="{FF2B5EF4-FFF2-40B4-BE49-F238E27FC236}">
                <a16:creationId xmlns:a16="http://schemas.microsoft.com/office/drawing/2014/main" xmlns="" id="{DE1FDD07-E817-493A-996B-D12CD1EED3C1}"/>
              </a:ext>
            </a:extLst>
          </p:cNvPr>
          <p:cNvSpPr/>
          <p:nvPr/>
        </p:nvSpPr>
        <p:spPr bwMode="auto">
          <a:xfrm>
            <a:off x="76200" y="2438400"/>
            <a:ext cx="1828800" cy="1524000"/>
          </a:xfrm>
          <a:prstGeom prst="rightArrow">
            <a:avLst>
              <a:gd name="adj1" fmla="val 50000"/>
              <a:gd name="adj2" fmla="val 49375"/>
            </a:avLst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76200" cap="flat" cmpd="dbl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i="1" dirty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</a:rPr>
              <a:t>Основные </a:t>
            </a:r>
          </a:p>
          <a:p>
            <a:pPr>
              <a:defRPr/>
            </a:pPr>
            <a:r>
              <a:rPr lang="ru-RU" i="1" dirty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</a:rPr>
              <a:t>Задачи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B03D1B23-333C-44AC-AA5D-09B520B7A07F}"/>
              </a:ext>
            </a:extLst>
          </p:cNvPr>
          <p:cNvSpPr/>
          <p:nvPr/>
        </p:nvSpPr>
        <p:spPr>
          <a:xfrm>
            <a:off x="2000250" y="152400"/>
            <a:ext cx="6991350" cy="66972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ru-RU" sz="1800" b="1" i="1" dirty="0">
                <a:solidFill>
                  <a:schemeClr val="bg2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Познакомить с понятием «метаморфозы».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ru-RU" sz="1800" b="1" i="1" dirty="0">
                <a:solidFill>
                  <a:schemeClr val="bg2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Дать детям представление о видах бытовых отходов и их свойствах.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ru-RU" altLang="ru-RU" sz="1800" b="1" i="1" dirty="0">
                <a:solidFill>
                  <a:schemeClr val="bg2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Times New Roman" pitchFamily="18" charset="0"/>
              </a:rPr>
              <a:t>Способствовать творческому  усвоению знаний: научить правильно распоряжаться тем, что становится ненужным, давать вторую жизнь ненужным вещам.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ru-RU" altLang="ru-RU" sz="1800" b="1" i="1" dirty="0">
                <a:solidFill>
                  <a:schemeClr val="bg2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Times New Roman" pitchFamily="18" charset="0"/>
              </a:rPr>
              <a:t>Развивать умение делать выводы и применять добытые знания и навыки в жизни.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ru-RU" sz="1800" b="1" i="1" dirty="0">
                <a:solidFill>
                  <a:schemeClr val="bg2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Формировать детско-родительские отношения в духе воспитания интереса и экологически правильного поведения в природе.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ru-RU" sz="1800" b="1" i="1" dirty="0">
                <a:solidFill>
                  <a:schemeClr val="bg2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Дать возможность родителям принять участие в педагогическом процессе работы группы, обогащая детско-родительские отношения опытом совместной творческой деятельности.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owerpoint-template-24">
  <a:themeElements>
    <a:clrScheme name="powerpoint-template-24 12">
      <a:dk1>
        <a:srgbClr val="4D4D4D"/>
      </a:dk1>
      <a:lt1>
        <a:srgbClr val="FFFFFF"/>
      </a:lt1>
      <a:dk2>
        <a:srgbClr val="4D4D4D"/>
      </a:dk2>
      <a:lt2>
        <a:srgbClr val="015802"/>
      </a:lt2>
      <a:accent1>
        <a:srgbClr val="016E01"/>
      </a:accent1>
      <a:accent2>
        <a:srgbClr val="019003"/>
      </a:accent2>
      <a:accent3>
        <a:srgbClr val="FFFFFF"/>
      </a:accent3>
      <a:accent4>
        <a:srgbClr val="404040"/>
      </a:accent4>
      <a:accent5>
        <a:srgbClr val="AABAAA"/>
      </a:accent5>
      <a:accent6>
        <a:srgbClr val="018202"/>
      </a:accent6>
      <a:hlink>
        <a:srgbClr val="01A604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93CB6A"/>
        </a:lt2>
        <a:accent1>
          <a:srgbClr val="71BE5E"/>
        </a:accent1>
        <a:accent2>
          <a:srgbClr val="A0CD6E"/>
        </a:accent2>
        <a:accent3>
          <a:srgbClr val="FFFFFF"/>
        </a:accent3>
        <a:accent4>
          <a:srgbClr val="404040"/>
        </a:accent4>
        <a:accent5>
          <a:srgbClr val="BBDBB6"/>
        </a:accent5>
        <a:accent6>
          <a:srgbClr val="91BA63"/>
        </a:accent6>
        <a:hlink>
          <a:srgbClr val="6BAB4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189C25"/>
        </a:lt2>
        <a:accent1>
          <a:srgbClr val="33B642"/>
        </a:accent1>
        <a:accent2>
          <a:srgbClr val="5ED05F"/>
        </a:accent2>
        <a:accent3>
          <a:srgbClr val="FFFFFF"/>
        </a:accent3>
        <a:accent4>
          <a:srgbClr val="404040"/>
        </a:accent4>
        <a:accent5>
          <a:srgbClr val="ADD7B0"/>
        </a:accent5>
        <a:accent6>
          <a:srgbClr val="54BC55"/>
        </a:accent6>
        <a:hlink>
          <a:srgbClr val="66D1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1E14F"/>
        </a:lt2>
        <a:accent1>
          <a:srgbClr val="33B642"/>
        </a:accent1>
        <a:accent2>
          <a:srgbClr val="5ED05F"/>
        </a:accent2>
        <a:accent3>
          <a:srgbClr val="FFFFFF"/>
        </a:accent3>
        <a:accent4>
          <a:srgbClr val="404040"/>
        </a:accent4>
        <a:accent5>
          <a:srgbClr val="ADD7B0"/>
        </a:accent5>
        <a:accent6>
          <a:srgbClr val="54BC55"/>
        </a:accent6>
        <a:hlink>
          <a:srgbClr val="66D1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4C8E3D"/>
        </a:lt2>
        <a:accent1>
          <a:srgbClr val="66A050"/>
        </a:accent1>
        <a:accent2>
          <a:srgbClr val="6EA552"/>
        </a:accent2>
        <a:accent3>
          <a:srgbClr val="FFFFFF"/>
        </a:accent3>
        <a:accent4>
          <a:srgbClr val="404040"/>
        </a:accent4>
        <a:accent5>
          <a:srgbClr val="B8CDB3"/>
        </a:accent5>
        <a:accent6>
          <a:srgbClr val="639549"/>
        </a:accent6>
        <a:hlink>
          <a:srgbClr val="89B96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4D7C48"/>
        </a:lt2>
        <a:accent1>
          <a:srgbClr val="599148"/>
        </a:accent1>
        <a:accent2>
          <a:srgbClr val="69A253"/>
        </a:accent2>
        <a:accent3>
          <a:srgbClr val="FFFFFF"/>
        </a:accent3>
        <a:accent4>
          <a:srgbClr val="404040"/>
        </a:accent4>
        <a:accent5>
          <a:srgbClr val="B5C7B1"/>
        </a:accent5>
        <a:accent6>
          <a:srgbClr val="5E924A"/>
        </a:accent6>
        <a:hlink>
          <a:srgbClr val="80C15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467F20"/>
        </a:lt2>
        <a:accent1>
          <a:srgbClr val="5CA822"/>
        </a:accent1>
        <a:accent2>
          <a:srgbClr val="66C022"/>
        </a:accent2>
        <a:accent3>
          <a:srgbClr val="FFFFFF"/>
        </a:accent3>
        <a:accent4>
          <a:srgbClr val="404040"/>
        </a:accent4>
        <a:accent5>
          <a:srgbClr val="B5D1AB"/>
        </a:accent5>
        <a:accent6>
          <a:srgbClr val="5CAE1E"/>
        </a:accent6>
        <a:hlink>
          <a:srgbClr val="71CF2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8A9BA5"/>
        </a:lt2>
        <a:accent1>
          <a:srgbClr val="5CA822"/>
        </a:accent1>
        <a:accent2>
          <a:srgbClr val="66C022"/>
        </a:accent2>
        <a:accent3>
          <a:srgbClr val="FFFFFF"/>
        </a:accent3>
        <a:accent4>
          <a:srgbClr val="404040"/>
        </a:accent4>
        <a:accent5>
          <a:srgbClr val="B5D1AB"/>
        </a:accent5>
        <a:accent6>
          <a:srgbClr val="5CAE1E"/>
        </a:accent6>
        <a:hlink>
          <a:srgbClr val="71CF2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51873B"/>
        </a:lt2>
        <a:accent1>
          <a:srgbClr val="669E4B"/>
        </a:accent1>
        <a:accent2>
          <a:srgbClr val="79B25C"/>
        </a:accent2>
        <a:accent3>
          <a:srgbClr val="FFFFFF"/>
        </a:accent3>
        <a:accent4>
          <a:srgbClr val="404040"/>
        </a:accent4>
        <a:accent5>
          <a:srgbClr val="B8CCB1"/>
        </a:accent5>
        <a:accent6>
          <a:srgbClr val="6DA153"/>
        </a:accent6>
        <a:hlink>
          <a:srgbClr val="92CB6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0E7E24"/>
        </a:lt2>
        <a:accent1>
          <a:srgbClr val="369026"/>
        </a:accent1>
        <a:accent2>
          <a:srgbClr val="57A025"/>
        </a:accent2>
        <a:accent3>
          <a:srgbClr val="FFFFFF"/>
        </a:accent3>
        <a:accent4>
          <a:srgbClr val="404040"/>
        </a:accent4>
        <a:accent5>
          <a:srgbClr val="AEC6AC"/>
        </a:accent5>
        <a:accent6>
          <a:srgbClr val="4E9120"/>
        </a:accent6>
        <a:hlink>
          <a:srgbClr val="73B02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015802"/>
        </a:lt2>
        <a:accent1>
          <a:srgbClr val="016E01"/>
        </a:accent1>
        <a:accent2>
          <a:srgbClr val="019003"/>
        </a:accent2>
        <a:accent3>
          <a:srgbClr val="FFFFFF"/>
        </a:accent3>
        <a:accent4>
          <a:srgbClr val="404040"/>
        </a:accent4>
        <a:accent5>
          <a:srgbClr val="AABAAA"/>
        </a:accent5>
        <a:accent6>
          <a:srgbClr val="018202"/>
        </a:accent6>
        <a:hlink>
          <a:srgbClr val="01A60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E1E600"/>
        </a:lt2>
        <a:accent1>
          <a:srgbClr val="016E01"/>
        </a:accent1>
        <a:accent2>
          <a:srgbClr val="019003"/>
        </a:accent2>
        <a:accent3>
          <a:srgbClr val="FFFFFF"/>
        </a:accent3>
        <a:accent4>
          <a:srgbClr val="404040"/>
        </a:accent4>
        <a:accent5>
          <a:srgbClr val="AABAAA"/>
        </a:accent5>
        <a:accent6>
          <a:srgbClr val="018202"/>
        </a:accent6>
        <a:hlink>
          <a:srgbClr val="01A60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856</TotalTime>
  <Words>993</Words>
  <Application>Microsoft Office PowerPoint</Application>
  <PresentationFormat>Экран (4:3)</PresentationFormat>
  <Paragraphs>179</Paragraphs>
  <Slides>18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powerpoint-template-24</vt:lpstr>
      <vt:lpstr>Презентация PowerPoint</vt:lpstr>
      <vt:lpstr>Презентация PowerPoint</vt:lpstr>
      <vt:lpstr>Презентация PowerPoint</vt:lpstr>
      <vt:lpstr>Сильные стороны педагогов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Templates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SmileTemplates.com</dc:creator>
  <cp:lastModifiedBy>user</cp:lastModifiedBy>
  <cp:revision>117</cp:revision>
  <dcterms:created xsi:type="dcterms:W3CDTF">2007-04-02T02:11:51Z</dcterms:created>
  <dcterms:modified xsi:type="dcterms:W3CDTF">2020-09-10T08:12:16Z</dcterms:modified>
</cp:coreProperties>
</file>